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60" r:id="rId3"/>
    <p:sldId id="273" r:id="rId4"/>
    <p:sldId id="283" r:id="rId5"/>
    <p:sldId id="258" r:id="rId6"/>
    <p:sldId id="28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18"/>
  </p:normalViewPr>
  <p:slideViewPr>
    <p:cSldViewPr snapToGrid="0" snapToObjects="1">
      <p:cViewPr varScale="1">
        <p:scale>
          <a:sx n="82" d="100"/>
          <a:sy n="82" d="100"/>
        </p:scale>
        <p:origin x="156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 hasCustomPrompt="1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 hasCustomPrompt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 hasCustomPrompt="1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 hasCustomPrompt="1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 hasCustomPrompt="1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0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 PowerPoint é fornecido para ajudar o formador a incentivar a discussão sobre todas as sessões do curso. O treinador deve entregar os formulários de avaliação antes de iniciar esta sessão.  Em algumas circunstâncias, pode ser apropriado emitir os formulários de avaliação no início do curso de modo a que os delegados possam preenchê-los à medida que o curso avança e quando as sessões ainda estiverem frescas nas suas mentes.  Existe também uma tendência no final do curso para que as pessoas não as completem totalmente.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07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Como em todas as aulas anteriores, isto deve seguir uma forma semelhante com o programa e os objetivos da sessão definidos no início da aula.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476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Como em todas as aulas anteriores, isto deve seguir uma forma semelhante com o programa e os objetivos da sessão definidos no início da aula.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50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Clique para editar o estilo do subtítulo principal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 hasCustomPrompt="1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 hasCustomPrompt="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 hasCustomPrompt="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71975"/>
            <a:ext cx="6400800" cy="1752600"/>
          </a:xfrm>
        </p:spPr>
        <p:txBody>
          <a:bodyPr>
            <a:normAutofit/>
          </a:bodyPr>
          <a:lstStyle/>
          <a:p>
            <a:r>
              <a:rPr lang="pt-PT"/>
              <a:t>Sessões 1.5.2</a:t>
            </a:r>
          </a:p>
          <a:p>
            <a:r>
              <a:rPr lang="pt-PT"/>
              <a:t>Encerramento do curso</a:t>
            </a:r>
          </a:p>
        </p:txBody>
      </p:sp>
      <p:pic>
        <p:nvPicPr>
          <p:cNvPr id="8" name="Picture 7" descr="Z:\0_C-PROC\0_Admin\Funded EU+COE - Implemented COE quadri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694" y="157161"/>
            <a:ext cx="7186612" cy="184308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85800" y="2208212"/>
            <a:ext cx="7772400" cy="20208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/>
              <a:t>Formação Introdutória do Módulo de Formadores sobre Cibercrime e Provas Eletrónicas para Futuros Formadores.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2353"/>
              <a:t>No final desta sessão, os participantes serão capazes de:</a:t>
            </a:r>
          </a:p>
          <a:p>
            <a:pPr lvl="0"/>
            <a:r>
              <a:rPr lang="pt-PT" sz="2400"/>
              <a:t>Fornecer feedback apropriado sobre o curso e a sua eficiência</a:t>
            </a:r>
          </a:p>
          <a:p>
            <a:pPr lvl="0"/>
            <a:r>
              <a:rPr lang="pt-PT" sz="2400"/>
              <a:t>Preencher os formulários de avaliação do curso</a:t>
            </a:r>
          </a:p>
          <a:p>
            <a:r>
              <a:rPr lang="pt-PT" sz="2400"/>
              <a:t>Identificar o nível seguinte de aprendizagem que necessitam de adquirir para melhorar o seu conhecimento e competências no assunto em questão</a:t>
            </a:r>
            <a:r>
              <a:rPr lang="pt-PT" sz="2353"/>
              <a:t>.</a:t>
            </a:r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pt-PT" b="1"/>
              <a:t>Objetivos da sessão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9300"/>
          </a:xfrm>
        </p:spPr>
        <p:txBody>
          <a:bodyPr/>
          <a:lstStyle/>
          <a:p>
            <a:r>
              <a:rPr lang="pt-PT" b="1"/>
              <a:t>Horário do curso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5925"/>
            <a:ext cx="9144000" cy="47761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r>
              <a:rPr lang="pt-PT" b="1"/>
              <a:t>Programa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1" y="1134931"/>
            <a:ext cx="8856322" cy="5494507"/>
          </a:xfrm>
        </p:spPr>
        <p:txBody>
          <a:bodyPr>
            <a:normAutofit/>
          </a:bodyPr>
          <a:lstStyle/>
          <a:p>
            <a:r>
              <a:rPr lang="pt-PT" b="1"/>
              <a:t>Assuntos do primeiro dia</a:t>
            </a:r>
          </a:p>
          <a:p>
            <a:pPr lvl="2"/>
            <a:r>
              <a:rPr lang="pt-PT" sz="2200"/>
              <a:t>Introdução às Ameaças e desafios do Cibercrime</a:t>
            </a:r>
          </a:p>
          <a:p>
            <a:pPr lvl="2"/>
            <a:r>
              <a:rPr lang="pt-PT" sz="2200"/>
              <a:t>Introdução à tecnologia Parte 1</a:t>
            </a:r>
          </a:p>
          <a:p>
            <a:pPr lvl="2"/>
            <a:r>
              <a:rPr lang="pt-PT" sz="2200"/>
              <a:t>Introdução à tecnologia Parte 2</a:t>
            </a:r>
          </a:p>
          <a:p>
            <a:pPr lvl="2"/>
            <a:r>
              <a:rPr lang="pt-PT" sz="2200"/>
              <a:t>Bom/Mau orador/Receber feedback</a:t>
            </a:r>
          </a:p>
          <a:p>
            <a:r>
              <a:rPr lang="pt-PT" b="1"/>
              <a:t>Assuntos do segundo dia</a:t>
            </a:r>
          </a:p>
          <a:p>
            <a:pPr lvl="2"/>
            <a:r>
              <a:rPr lang="pt-PT" sz="2200"/>
              <a:t>Introdução à tecnologia Parte 3</a:t>
            </a:r>
          </a:p>
          <a:p>
            <a:pPr lvl="2"/>
            <a:r>
              <a:rPr lang="pt-PT" sz="2200"/>
              <a:t>Legislação sobre Artigos Substantivos da Convenção de Budapeste</a:t>
            </a:r>
          </a:p>
          <a:p>
            <a:pPr lvl="2"/>
            <a:r>
              <a:rPr lang="pt-PT" sz="2200"/>
              <a:t>Legislação sobre Artigos Substantivos das Leis Nacionais de Cibercrime</a:t>
            </a:r>
          </a:p>
          <a:p>
            <a:pPr lvl="2"/>
            <a:r>
              <a:rPr lang="pt-PT" sz="2200"/>
              <a:t>Legislação sobre Artigos Processuais da Convenção de Budapeste Parte 1</a:t>
            </a:r>
          </a:p>
          <a:p>
            <a:pPr lvl="2"/>
            <a:r>
              <a:rPr lang="pt-PT" sz="2200"/>
              <a:t>Comunicações verbais/não verbais</a:t>
            </a:r>
          </a:p>
        </p:txBody>
      </p:sp>
    </p:spTree>
    <p:extLst>
      <p:ext uri="{BB962C8B-B14F-4D97-AF65-F5344CB8AC3E}">
        <p14:creationId xmlns:p14="http://schemas.microsoft.com/office/powerpoint/2010/main" val="1647601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293"/>
          </a:xfrm>
        </p:spPr>
        <p:txBody>
          <a:bodyPr/>
          <a:lstStyle/>
          <a:p>
            <a:r>
              <a:rPr lang="pt-PT" b="1"/>
              <a:t>Programa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738" y="1134931"/>
            <a:ext cx="8784884" cy="5494507"/>
          </a:xfrm>
        </p:spPr>
        <p:txBody>
          <a:bodyPr>
            <a:normAutofit lnSpcReduction="10000"/>
          </a:bodyPr>
          <a:lstStyle/>
          <a:p>
            <a:r>
              <a:rPr lang="pt-PT" b="1"/>
              <a:t>Assuntos do terceiro dia</a:t>
            </a:r>
          </a:p>
          <a:p>
            <a:pPr lvl="2"/>
            <a:r>
              <a:rPr lang="pt-PT" sz="2200"/>
              <a:t>Legislação sobre Artigos Processuais da Convenção de Budapeste Parte 2</a:t>
            </a:r>
          </a:p>
          <a:p>
            <a:pPr lvl="2"/>
            <a:r>
              <a:rPr lang="pt-PT" sz="2200"/>
              <a:t>Legislação sobre Artigos Processuais das Leis Nacionais do Cibercrime</a:t>
            </a:r>
          </a:p>
          <a:p>
            <a:pPr lvl="2"/>
            <a:r>
              <a:rPr lang="pt-PT" sz="2200"/>
              <a:t>Práticas e procedimentos de provas eletrónicas</a:t>
            </a:r>
          </a:p>
          <a:p>
            <a:pPr lvl="2"/>
            <a:r>
              <a:rPr lang="pt-PT" sz="2200"/>
              <a:t>Apresentação e outras técnicas de realização/preparação</a:t>
            </a:r>
          </a:p>
          <a:p>
            <a:r>
              <a:rPr lang="pt-PT" b="1"/>
              <a:t>Assuntos do quarto dia</a:t>
            </a:r>
          </a:p>
          <a:p>
            <a:pPr lvl="2"/>
            <a:r>
              <a:rPr lang="pt-PT" sz="2000"/>
              <a:t>Cooperação internacional</a:t>
            </a:r>
          </a:p>
          <a:p>
            <a:pPr lvl="2"/>
            <a:r>
              <a:rPr lang="pt-PT" sz="2000"/>
              <a:t>Cooperação pública privada</a:t>
            </a:r>
          </a:p>
          <a:p>
            <a:pPr lvl="2"/>
            <a:r>
              <a:rPr lang="pt-PT" sz="2000"/>
              <a:t>Preparação e planeamento e interação com o público</a:t>
            </a:r>
          </a:p>
          <a:p>
            <a:pPr lvl="2"/>
            <a:r>
              <a:rPr lang="pt-PT" sz="2000"/>
              <a:t>Preparação para delegar apresentações</a:t>
            </a:r>
          </a:p>
          <a:p>
            <a:pPr marL="342900" lvl="2" indent="-342900"/>
            <a:r>
              <a:rPr lang="pt-PT" sz="3200" b="1"/>
              <a:t>Assuntos do quinto dia</a:t>
            </a:r>
          </a:p>
          <a:p>
            <a:pPr lvl="2">
              <a:buNone/>
            </a:pPr>
            <a:r>
              <a:rPr lang="pt-PT" sz="2000"/>
              <a:t>Delegar apresentações em assuntos escolhidos</a:t>
            </a:r>
          </a:p>
          <a:p>
            <a:pPr lvl="2">
              <a:buNone/>
            </a:pPr>
            <a:r>
              <a:rPr lang="pt-PT" sz="2000"/>
              <a:t>Encerramento do curso</a:t>
            </a:r>
          </a:p>
          <a:p>
            <a:pPr lvl="2"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b="1"/>
              <a:t>Formulários de avaliação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/>
              <a:t>Requerido pelo COE para avaliação</a:t>
            </a:r>
          </a:p>
          <a:p>
            <a:r>
              <a:rPr lang="pt-PT"/>
              <a:t>Utilizado para melhorar o curso no futuro</a:t>
            </a:r>
          </a:p>
          <a:p>
            <a:r>
              <a:rPr lang="pt-PT"/>
              <a:t>Útil apenas se os preencher</a:t>
            </a:r>
          </a:p>
          <a:p>
            <a:r>
              <a:rPr lang="pt-PT"/>
              <a:t>Preencha e devolva ao formador</a:t>
            </a:r>
          </a:p>
        </p:txBody>
      </p:sp>
    </p:spTree>
    <p:extLst>
      <p:ext uri="{BB962C8B-B14F-4D97-AF65-F5344CB8AC3E}">
        <p14:creationId xmlns:p14="http://schemas.microsoft.com/office/powerpoint/2010/main" val="2559783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lip Art de Marcas de pergunt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5400" b="1"/>
              <a:t>Perguntas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3081</TotalTime>
  <Words>392</Words>
  <Application>Microsoft Office PowerPoint</Application>
  <PresentationFormat>Apresentação no Ecrã (4:3)</PresentationFormat>
  <Paragraphs>48</Paragraphs>
  <Slides>7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Apresentação do PowerPoint</vt:lpstr>
      <vt:lpstr>Objetivos da sessão</vt:lpstr>
      <vt:lpstr>Horário do curso</vt:lpstr>
      <vt:lpstr>Programa</vt:lpstr>
      <vt:lpstr>Programa</vt:lpstr>
      <vt:lpstr>Formulários de avaliação</vt:lpstr>
      <vt:lpstr>Apresentação do PowerPoint</vt:lpstr>
    </vt:vector>
  </TitlesOfParts>
  <Company>Technology Risk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w701</cp:lastModifiedBy>
  <cp:revision>21</cp:revision>
  <dcterms:created xsi:type="dcterms:W3CDTF">2012-01-30T11:04:42Z</dcterms:created>
  <dcterms:modified xsi:type="dcterms:W3CDTF">2018-09-07T01:06:29Z</dcterms:modified>
</cp:coreProperties>
</file>